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20" r:id="rId3"/>
    <p:sldId id="304" r:id="rId4"/>
    <p:sldId id="32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459" r:id="rId21"/>
    <p:sldId id="460" r:id="rId22"/>
    <p:sldId id="461" r:id="rId23"/>
    <p:sldId id="465" r:id="rId24"/>
    <p:sldId id="464" r:id="rId25"/>
    <p:sldId id="397" r:id="rId26"/>
    <p:sldId id="398" r:id="rId27"/>
    <p:sldId id="426" r:id="rId28"/>
    <p:sldId id="448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10" r:id="rId43"/>
    <p:sldId id="409" r:id="rId44"/>
    <p:sldId id="428" r:id="rId45"/>
    <p:sldId id="456" r:id="rId46"/>
    <p:sldId id="452" r:id="rId47"/>
    <p:sldId id="431" r:id="rId48"/>
    <p:sldId id="433" r:id="rId49"/>
    <p:sldId id="457" r:id="rId50"/>
    <p:sldId id="427" r:id="rId51"/>
    <p:sldId id="458" r:id="rId52"/>
    <p:sldId id="436" r:id="rId53"/>
    <p:sldId id="455" r:id="rId54"/>
    <p:sldId id="447" r:id="rId55"/>
    <p:sldId id="449" r:id="rId56"/>
    <p:sldId id="302" r:id="rId5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 smtClean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03 –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pPr lvl="1"/>
            <a:r>
              <a:rPr lang="en-US" sz="3200" dirty="0" smtClean="0"/>
              <a:t>Can only change this with parentheses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</a:t>
            </a:r>
            <a:br>
              <a:rPr lang="en-US" dirty="0" smtClean="0"/>
            </a:br>
            <a:r>
              <a:rPr lang="en-US" dirty="0" smtClean="0"/>
              <a:t>than 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is</a:t>
            </a:r>
          </a:p>
          <a:p>
            <a:pPr lvl="1"/>
            <a:r>
              <a:rPr lang="en-US" dirty="0" smtClean="0"/>
              <a:t>Division done without decimals</a:t>
            </a:r>
          </a:p>
          <a:p>
            <a:pPr lvl="1"/>
            <a:r>
              <a:rPr lang="en-US" dirty="0" smtClean="0"/>
              <a:t>And the remainder is discarded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“modulo” or “modulus”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Modulo gives you the remainder</a:t>
            </a:r>
          </a:p>
          <a:p>
            <a:pPr lvl="1"/>
            <a:r>
              <a:rPr lang="en-US" dirty="0" smtClean="0"/>
              <a:t>The “opposite” of 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 modulo operation will always be: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No less than 0</a:t>
            </a:r>
          </a:p>
          <a:p>
            <a:pPr lvl="1"/>
            <a:r>
              <a:rPr lang="en-US" dirty="0" smtClean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less than zero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   = 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0.5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(Arithmetic)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in what direction?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21080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from left to right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3273" y="3153778"/>
            <a:ext cx="3080084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r>
              <a:rPr lang="en-US" dirty="0" smtClean="0"/>
              <a:t>Written programs vs Python interpreter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2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Floats (decimals) and integers (whole numbers) behave in two different ways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Biggest difference is how division works</a:t>
            </a:r>
          </a:p>
          <a:p>
            <a:pPr lvl="1"/>
            <a:r>
              <a:rPr lang="en-US" dirty="0" smtClean="0"/>
              <a:t>Python 3 automatically performs </a:t>
            </a:r>
            <a:r>
              <a:rPr lang="en-US" dirty="0"/>
              <a:t>decimal </a:t>
            </a:r>
            <a:r>
              <a:rPr lang="en-US" dirty="0" smtClean="0"/>
              <a:t>division</a:t>
            </a:r>
          </a:p>
          <a:p>
            <a:pPr lvl="2"/>
            <a:r>
              <a:rPr lang="en-US" sz="2800" dirty="0" smtClean="0"/>
              <a:t>Have to explicitly call integer division</a:t>
            </a:r>
          </a:p>
          <a:p>
            <a:pPr lvl="1"/>
            <a:r>
              <a:rPr lang="en-US" dirty="0" smtClean="0"/>
              <a:t>Floats also automatically perform decimal division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2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4.0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3635066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6022" y="4653740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need to approximate the representation of numbers</a:t>
            </a:r>
          </a:p>
          <a:p>
            <a:pPr lvl="1"/>
            <a:r>
              <a:rPr lang="en-US" dirty="0"/>
              <a:t>0.66666666666666666666666667…</a:t>
            </a:r>
          </a:p>
          <a:p>
            <a:pPr lvl="1"/>
            <a:r>
              <a:rPr lang="en-US" dirty="0"/>
              <a:t>3.14159265358979323846264338328…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know that this often leads to </a:t>
            </a:r>
            <a:br>
              <a:rPr lang="en-US" dirty="0" smtClean="0"/>
            </a:br>
            <a:r>
              <a:rPr lang="en-US" dirty="0" smtClean="0"/>
              <a:t>errors when doing calculations later</a:t>
            </a:r>
          </a:p>
          <a:p>
            <a:pPr lvl="1"/>
            <a:r>
              <a:rPr lang="en-US" dirty="0" smtClean="0"/>
              <a:t>Something similar happens with numbers </a:t>
            </a:r>
            <a:br>
              <a:rPr lang="en-US" dirty="0" smtClean="0"/>
            </a:br>
            <a:r>
              <a:rPr lang="en-US" dirty="0" smtClean="0"/>
              <a:t>that are stored by a computer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Arithmetic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1.99 + .12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99 + .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1.13 * 1.19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5071" y="2538669"/>
            <a:ext cx="5038929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2.11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1.1099999999999999</a:t>
            </a:r>
            <a:endParaRPr lang="en-US" sz="28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1.3446999999999998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89581" y="3099790"/>
            <a:ext cx="1324942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7325" y="2588861"/>
            <a:ext cx="887197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28646" y="4069086"/>
            <a:ext cx="4158154" cy="107542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5261" y="5323205"/>
            <a:ext cx="18824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What’s going on here???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 operators </a:t>
            </a:r>
          </a:p>
          <a:p>
            <a:pPr lvl="1"/>
            <a:r>
              <a:rPr lang="en-US" dirty="0" smtClean="0"/>
              <a:t>Contain a single equals sign</a:t>
            </a:r>
          </a:p>
          <a:p>
            <a:pPr lvl="1"/>
            <a:r>
              <a:rPr lang="en-US" dirty="0" smtClean="0"/>
              <a:t>Must have a variable on the left side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income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taxBracket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numPizzas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(people // 4) + 1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with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simplify statements like these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= count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doubling = doubling 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By combining the arithmetic and assignment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 +=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doubling *= 2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can do this with any arithmetic operator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shortcuts assume that the variable is the </a:t>
            </a:r>
            <a:r>
              <a:rPr lang="en-US" u="sng" dirty="0" smtClean="0"/>
              <a:t>first</a:t>
            </a:r>
            <a:r>
              <a:rPr lang="en-US" dirty="0" smtClean="0"/>
              <a:t> thing after the assignment operator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percent: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convert the percentage to a decimal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/= 100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last line is the same as this line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percent / 100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</p:spTree>
    <p:extLst>
      <p:ext uri="{BB962C8B-B14F-4D97-AF65-F5344CB8AC3E}">
        <p14:creationId xmlns:p14="http://schemas.microsoft.com/office/powerpoint/2010/main" val="41003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</a:t>
            </a:r>
            <a:br>
              <a:rPr lang="en-US" dirty="0" smtClean="0"/>
            </a:br>
            <a:r>
              <a:rPr lang="en-US" dirty="0" smtClean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operands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5224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0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following comparisons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17136" y="2224610"/>
          <a:ext cx="8309728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530"/>
                <a:gridCol w="5734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Less than or equal to</a:t>
                      </a:r>
                      <a:r>
                        <a:rPr lang="en-US" sz="2800" baseline="0" dirty="0" smtClean="0"/>
                        <a:t>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(exclusive)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Greater than or equal to (inclusive)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Equivalent to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Not equivalent</a:t>
                      </a:r>
                      <a:r>
                        <a:rPr lang="en-US" sz="2800" baseline="0" dirty="0" smtClean="0"/>
                        <a:t> to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greater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</a:t>
            </a:r>
            <a:r>
              <a:rPr lang="en-US" u="sng" dirty="0"/>
              <a:t>very</a:t>
            </a:r>
            <a:r>
              <a:rPr lang="en-US" dirty="0"/>
              <a:t> common mistake to make!</a:t>
            </a:r>
          </a:p>
          <a:p>
            <a:endParaRPr lang="en-US" dirty="0" smtClean="0"/>
          </a:p>
          <a:p>
            <a:r>
              <a:rPr lang="en-US" dirty="0"/>
              <a:t>This type of mistake </a:t>
            </a:r>
            <a:r>
              <a:rPr lang="en-US" dirty="0" smtClean="0"/>
              <a:t>will trigger </a:t>
            </a:r>
            <a:r>
              <a:rPr lang="en-US" dirty="0"/>
              <a:t>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7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vs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Assigns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the value stored in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 smtClean="0"/>
              <a:t>Changes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’s value to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Checks if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is equivalent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pPr lvl="1"/>
            <a:r>
              <a:rPr lang="en-US" sz="3200" dirty="0" smtClean="0"/>
              <a:t>Does not change the value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to Boolean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</a:t>
            </a:r>
            <a:r>
              <a:rPr lang="en-US" altLang="en-US" dirty="0" smtClean="0">
                <a:ea typeface="ヒラギノ角ゴ Pro W3"/>
                <a:cs typeface="ヒラギノ角ゴ Pro W3"/>
              </a:rPr>
              <a:t/>
            </a:r>
            <a:br>
              <a:rPr lang="en-US" altLang="en-US" dirty="0" smtClean="0">
                <a:ea typeface="ヒラギノ角ゴ Pro W3"/>
                <a:cs typeface="ヒラギノ角ゴ Pro W3"/>
              </a:rPr>
            </a:br>
            <a:r>
              <a:rPr lang="en-US" altLang="en-US" dirty="0" smtClean="0">
                <a:ea typeface="ヒラギノ角ゴ Pro W3"/>
                <a:cs typeface="ヒラギノ角ゴ Pro W3"/>
              </a:rPr>
              <a:t>Simple </a:t>
            </a:r>
            <a:r>
              <a:rPr lang="en-US" altLang="en-US" dirty="0">
                <a:ea typeface="ヒラギノ角ゴ Pro W3"/>
                <a:cs typeface="ヒラギノ角ゴ Pro W3"/>
              </a:rPr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endParaRPr lang="en-US" altLang="en-US" dirty="0" smtClean="0"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altLang="en-US" dirty="0" smtClean="0">
                <a:ea typeface="ヒラギノ角ゴ Pro W3"/>
                <a:cs typeface="ヒラギノ角ゴ Pro W3"/>
              </a:rPr>
              <a:t>Examples</a:t>
            </a:r>
            <a:r>
              <a:rPr lang="en-US" altLang="en-US" dirty="0">
                <a:ea typeface="ヒラギノ角ゴ Pro W3"/>
                <a:cs typeface="ヒラギノ角ゴ Pro W3"/>
              </a:rPr>
              <a:t>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endParaRPr lang="en-US" altLang="en-US" sz="3200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4.0 == 4 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044" y="321933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54044" y="3815266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4044" y="4401772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4043" y="496985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lvl="2"/>
            <a:r>
              <a:rPr lang="en-US" sz="2800" dirty="0" smtClean="0"/>
              <a:t>Including mod and integer division</a:t>
            </a:r>
          </a:p>
          <a:p>
            <a:pPr lvl="1"/>
            <a:r>
              <a:rPr lang="en-US" dirty="0" smtClean="0"/>
              <a:t>Assignment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understand the order of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4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think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 smtClean="0"/>
              <a:t>We </a:t>
            </a:r>
            <a:r>
              <a:rPr lang="en-US" dirty="0"/>
              <a:t>can also think of it in terms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types can also be seen as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” in Python</a:t>
            </a:r>
          </a:p>
          <a:p>
            <a:pPr lvl="3"/>
            <a:endParaRPr lang="en-US" dirty="0"/>
          </a:p>
          <a:p>
            <a:r>
              <a:rPr lang="en-US" dirty="0" smtClean="0"/>
              <a:t>Anything empty or zero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 smtClean="0"/>
              <a:t> (empty string),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 smtClean="0"/>
              <a:t>Everything else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 smtClean="0"/>
              <a:t>,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 smtClean="0"/>
              <a:t>,    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 smtClean="0"/>
              <a:t>,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 smtClean="0"/>
              <a:t>Even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"False"</a:t>
            </a:r>
            <a:r>
              <a:rPr lang="en-US" dirty="0" smtClean="0"/>
              <a:t> evaluate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698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operators </a:t>
            </a:r>
            <a:endParaRPr lang="en-US" dirty="0" smtClean="0"/>
          </a:p>
          <a:p>
            <a:r>
              <a:rPr lang="en-US" dirty="0" smtClean="0"/>
              <a:t>Boolean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 same </a:t>
            </a:r>
            <a:r>
              <a:rPr lang="en-US" sz="3200" dirty="0" smtClean="0"/>
              <a:t>thing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Include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8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allow </a:t>
            </a:r>
            <a:r>
              <a:rPr lang="en-US" dirty="0"/>
              <a:t>us to build more complex Boolean </a:t>
            </a:r>
            <a:r>
              <a:rPr lang="en-US" dirty="0" smtClean="0"/>
              <a:t>expressions	</a:t>
            </a:r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0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+ b == c)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 – 10 == a) \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t-BR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 / 3 == a)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103" y="2021652"/>
            <a:ext cx="417567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9103" y="2611342"/>
            <a:ext cx="1374107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43210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7317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8978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9784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(b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Then 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Practice with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!= c)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bool4 = (a % b == 2)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b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(bool1, bool2, bool3, bool4)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9660" y="2021652"/>
            <a:ext cx="59630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9662" y="2611342"/>
            <a:ext cx="1646332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15993" y="2611338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4205" y="2611342"/>
            <a:ext cx="1588113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90099" y="2611340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 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24649"/>
              </p:ext>
            </p:extLst>
          </p:nvPr>
        </p:nvGraphicFramePr>
        <p:xfrm>
          <a:off x="1553273" y="1824355"/>
          <a:ext cx="60960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34419" y="2341891"/>
            <a:ext cx="308008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   &lt;=    &gt;</a:t>
            </a:r>
            <a:b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  !=   ==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algn="ctr"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CTRL+K</a:t>
            </a:r>
          </a:p>
          <a:p>
            <a:pPr lvl="1"/>
            <a:r>
              <a:rPr lang="en-US" dirty="0" smtClean="0"/>
              <a:t>“Kill” from the cursor to the end of the line</a:t>
            </a:r>
          </a:p>
          <a:p>
            <a:pPr lvl="2"/>
            <a:r>
              <a:rPr lang="en-US" dirty="0" smtClean="0"/>
              <a:t>Cuts the text (saves it to the “kill ring”)</a:t>
            </a:r>
          </a:p>
          <a:p>
            <a:pPr lvl="1"/>
            <a:r>
              <a:rPr lang="en-US" dirty="0" smtClean="0"/>
              <a:t>Hit twice to get the “enter” at the end too</a:t>
            </a:r>
            <a:endParaRPr lang="en-US" dirty="0"/>
          </a:p>
          <a:p>
            <a:pPr lvl="3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CTRL+Y</a:t>
            </a:r>
          </a:p>
          <a:p>
            <a:pPr lvl="1"/>
            <a:r>
              <a:rPr lang="en-US" dirty="0" smtClean="0"/>
              <a:t>“Yank” the killed text back from the dead</a:t>
            </a:r>
          </a:p>
          <a:p>
            <a:pPr lvl="2"/>
            <a:r>
              <a:rPr lang="en-US" dirty="0" smtClean="0"/>
              <a:t>Pastes the text (from the “kill ring”)</a:t>
            </a:r>
          </a:p>
          <a:p>
            <a:pPr lvl="1"/>
            <a:r>
              <a:rPr lang="en-US" dirty="0" smtClean="0"/>
              <a:t>Press multiple times to paste the text again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Daily emacs Shortcut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7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Your discussions start this week!</a:t>
            </a:r>
          </a:p>
          <a:p>
            <a:pPr lvl="1"/>
            <a:r>
              <a:rPr lang="en-US" dirty="0" smtClean="0"/>
              <a:t>Go to your scheduled location and time</a:t>
            </a:r>
          </a:p>
          <a:p>
            <a:endParaRPr lang="en-US" dirty="0" smtClean="0"/>
          </a:p>
          <a:p>
            <a:r>
              <a:rPr lang="en-US" dirty="0" smtClean="0"/>
              <a:t>HW 1 is out on Blackboard now</a:t>
            </a:r>
          </a:p>
          <a:p>
            <a:pPr lvl="1"/>
            <a:r>
              <a:rPr lang="en-US" dirty="0"/>
              <a:t>You must first complete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Syllabus and Course Website </a:t>
            </a:r>
            <a:r>
              <a:rPr lang="en-US" dirty="0"/>
              <a:t>Quiz to see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Due by Friday (Sept 15th) at 8:59:59 PM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Python’s Operators</a:t>
            </a:r>
          </a:p>
        </p:txBody>
      </p:sp>
    </p:spTree>
    <p:extLst>
      <p:ext uri="{BB962C8B-B14F-4D97-AF65-F5344CB8AC3E}">
        <p14:creationId xmlns:p14="http://schemas.microsoft.com/office/powerpoint/2010/main" val="29994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b="1" i="1" dirty="0"/>
              <a:t>Operators</a:t>
            </a:r>
            <a:r>
              <a:rPr lang="en-US" dirty="0"/>
              <a:t> are the constructs which can manipulate </a:t>
            </a:r>
            <a:r>
              <a:rPr lang="en-US" dirty="0" smtClean="0"/>
              <a:t>and evaluate our data</a:t>
            </a:r>
          </a:p>
          <a:p>
            <a:endParaRPr lang="en-US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0774" y="512528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702805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205" y="2745354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8406" y="2060791"/>
            <a:ext cx="4010983" cy="2200125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7349</TotalTime>
  <Words>1823</Words>
  <Application>Microsoft Office PowerPoint</Application>
  <PresentationFormat>On-screen Show (4:3)</PresentationFormat>
  <Paragraphs>626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ＭＳ Ｐゴシック</vt:lpstr>
      <vt:lpstr>Arial</vt:lpstr>
      <vt:lpstr>Calibri</vt:lpstr>
      <vt:lpstr>Courier New</vt:lpstr>
      <vt:lpstr>Times New Roman</vt:lpstr>
      <vt:lpstr>Wingdings</vt:lpstr>
      <vt:lpstr>ヒラギノ角ゴ Pro W3</vt:lpstr>
      <vt:lpstr>Office Theme</vt:lpstr>
      <vt:lpstr>CMSC201  Computer Science I for Majors  Lecture 03 – Operators</vt:lpstr>
      <vt:lpstr>Last Class We Covered</vt:lpstr>
      <vt:lpstr>Any Questions from Last Time?</vt:lpstr>
      <vt:lpstr>Today’s Objectives</vt:lpstr>
      <vt:lpstr>Pop Quiz!</vt:lpstr>
      <vt:lpstr>Pop Quiz!</vt:lpstr>
      <vt:lpstr>Python’s Operators</vt:lpstr>
      <vt:lpstr>Python Basic Operators</vt:lpstr>
      <vt:lpstr>Types of 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</vt:lpstr>
      <vt:lpstr>Examples: Mod</vt:lpstr>
      <vt:lpstr>Modulo Answers</vt:lpstr>
      <vt:lpstr>Operators – Exponentiation</vt:lpstr>
      <vt:lpstr>Arithmetic Operators in Python</vt:lpstr>
      <vt:lpstr>Order of Operations (Arithmetic)</vt:lpstr>
      <vt:lpstr>Floating Point Errors</vt:lpstr>
      <vt:lpstr>Division: Floats and Integers</vt:lpstr>
      <vt:lpstr>Division Examples</vt:lpstr>
      <vt:lpstr>Rounding Errors</vt:lpstr>
      <vt:lpstr>Float Arithmetic Examples</vt:lpstr>
      <vt:lpstr>Assignment Operators</vt:lpstr>
      <vt:lpstr>Basic Assignment</vt:lpstr>
      <vt:lpstr>Combining with Arithmetic</vt:lpstr>
      <vt:lpstr>Combined Assignments</vt:lpstr>
      <vt:lpstr>Comparison Operators</vt:lpstr>
      <vt:lpstr>Vocabulary</vt:lpstr>
      <vt:lpstr>Comparison Operators</vt:lpstr>
      <vt:lpstr>Comparison Examples</vt:lpstr>
      <vt:lpstr>Comparison Operators in Python</vt:lpstr>
      <vt:lpstr>Comparison Examples (Continued)</vt:lpstr>
      <vt:lpstr>Comparison Examples (Continued)</vt:lpstr>
      <vt:lpstr>Comparison vs Assignment</vt:lpstr>
      <vt:lpstr>Equals vs Equivalence</vt:lpstr>
      <vt:lpstr>Evaluating to Boolean Values</vt:lpstr>
      <vt:lpstr>Comparison Operators and  Simple Data Types</vt:lpstr>
      <vt:lpstr>“Value” of Boolean Variables</vt:lpstr>
      <vt:lpstr>“Value” of Boolean Variables</vt:lpstr>
      <vt:lpstr>Logical Operators</vt:lpstr>
      <vt:lpstr>Vocabulary</vt:lpstr>
      <vt:lpstr>Logical Operators</vt:lpstr>
      <vt:lpstr>Logical Operators – and</vt:lpstr>
      <vt:lpstr>Logical Operators – and</vt:lpstr>
      <vt:lpstr>Practice with and</vt:lpstr>
      <vt:lpstr>Logical Operators – or</vt:lpstr>
      <vt:lpstr>Logical Operators – or</vt:lpstr>
      <vt:lpstr>Logical Operators – not</vt:lpstr>
      <vt:lpstr>Logical Operators – not</vt:lpstr>
      <vt:lpstr>Complex Expressions</vt:lpstr>
      <vt:lpstr>Practice with Comparisons</vt:lpstr>
      <vt:lpstr>Order of Operations (All)</vt:lpstr>
      <vt:lpstr>PowerPoint Presentation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138</cp:revision>
  <dcterms:created xsi:type="dcterms:W3CDTF">2014-05-05T14:25:42Z</dcterms:created>
  <dcterms:modified xsi:type="dcterms:W3CDTF">2017-09-18T13:14:05Z</dcterms:modified>
</cp:coreProperties>
</file>